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78" r:id="rId4"/>
    <p:sldId id="263" r:id="rId5"/>
    <p:sldId id="269" r:id="rId6"/>
    <p:sldId id="261" r:id="rId7"/>
    <p:sldId id="273" r:id="rId8"/>
    <p:sldId id="272" r:id="rId9"/>
    <p:sldId id="277" r:id="rId10"/>
    <p:sldId id="279" r:id="rId11"/>
    <p:sldId id="271" r:id="rId12"/>
    <p:sldId id="274" r:id="rId13"/>
    <p:sldId id="260" r:id="rId14"/>
    <p:sldId id="275" r:id="rId15"/>
    <p:sldId id="276" r:id="rId16"/>
    <p:sldId id="259" r:id="rId17"/>
    <p:sldId id="258" r:id="rId18"/>
    <p:sldId id="266" r:id="rId19"/>
    <p:sldId id="26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84"/>
    <p:restoredTop sz="94673"/>
  </p:normalViewPr>
  <p:slideViewPr>
    <p:cSldViewPr snapToGrid="0" snapToObjects="1">
      <p:cViewPr varScale="1">
        <p:scale>
          <a:sx n="86" d="100"/>
          <a:sy n="86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C6EB2-46AA-1E41-9F07-69BDBA203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CFFB47-7B25-6C49-93B1-D0879DCEEE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FA8B2-F337-4C4F-AF46-30E478769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5F8DE-962F-874A-900F-AC82194E0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1C596-AB32-5441-950F-245D9F3C2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89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355B-6F64-0C4A-AD3C-5D6B9B46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5EFD5-CCBC-9141-81EC-A089FCF2C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AFD3C-4371-944A-B8EE-1757A495B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E63E4-7288-774C-BBA7-39A931822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EB5BD-65A1-194F-A5BF-1BBAA9137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204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225D06-F542-A44A-9091-E994194E81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D01F48-1875-CE4C-A34A-405973D25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794AB-DAF2-474F-9375-33B35F29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E9685-7D89-AD46-A720-D46FF2121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7BBDB-995A-BD45-9FE8-2D04F53F9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97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E8DAA-2639-B74D-8953-92F4EAFD0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EACC6-E5EE-2D42-8184-CA0CFA317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5AECC-DBBA-714A-B60D-AFDCADF58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1EA04-AF73-984D-9B74-07FEAA94E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B2828-75B0-1742-B03B-775895ABD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02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4BA98-0C8A-5240-8BC3-B671DA762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0D6FF-C108-BD46-976B-BB9369250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5648B-F9C4-BA49-BC9B-5249821E2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F76F6-50AF-3C40-B8B3-F42B42420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6564B-AAA8-E74F-AE8D-37664C70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46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8296F-0547-CB42-B768-6849F7FF1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08875-FF17-A146-B324-290275D150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320262-0893-B04B-AD1C-3B547D8FE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0C5E90-4DC1-3049-8873-7047F6CF5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5559A-7178-8B4C-8145-25DFE9F94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21D14-860E-FB4D-9BF2-73A4CCA1F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936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070DB-D106-3646-A0A4-57947C1F1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8AE2F-D366-B648-B300-9D1C2674B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4A0007-FED0-4547-9EE8-DF1C54B160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0AA4E4-07FB-E846-AE37-028812DA5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DC4D65-8AD0-A245-B348-58466104C3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007F5-9F4C-A442-8681-90B43B96A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70198D-4479-214F-869A-16697F56C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D1F04D-E2A5-EE48-8427-FA1DDF55D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85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95EE2-79F1-9944-B708-F33A1B6F9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8F6FCF-2586-2C40-AC24-1BD731A17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4A3D9C-0E78-424D-8275-B7C9FAF00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94EE00-6E6F-1C47-B11E-75A70BA56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70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651FEC-2CAE-CC42-A63E-EF57858E5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5EEF28-C456-8C43-B7D3-E5A0C1F5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23502-A5DF-A846-B424-1B7DDDD0A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1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FC2B5-61A0-4C4D-8B51-552D66F86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D9874-DC40-9140-9FC0-AF42A4B01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59DB8-94D5-3748-84A9-653FCA95BC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6D473-CC4B-184A-BFBE-C7FE887E9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EA686-01DC-634B-B92F-EB9322E24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89FF1B-B201-0644-BB40-5DEA456BC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04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0355F-7695-314A-912D-73609B4F4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975786-AB02-DE42-A461-B393005B8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AFBF58-1C20-E843-B3C4-DF8D77B1C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A5F52-B851-2945-AB02-A54B745A3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88889-4127-D44A-8BC9-5059B2E8A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81BD4-F88B-DF47-9129-C8C3DD865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08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9126F1-4351-1E41-99BD-500ABDB3A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EF37D-0F67-3843-BC1B-32BFD52A1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7A522-FC79-2549-8D3A-6CCB59C69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1806C-4584-1E43-9DF3-CA99EE9BE804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281DE-82B1-3649-94F2-211E0B3DA4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03F14-2E14-8840-B919-02A2D4843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7B4AC-FFE4-F643-A2F1-14FCDB334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27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926F4-BD36-4A45-928E-B05697ABF4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34571"/>
            <a:ext cx="9144000" cy="1216147"/>
          </a:xfrm>
        </p:spPr>
        <p:txBody>
          <a:bodyPr>
            <a:normAutofit/>
          </a:bodyPr>
          <a:lstStyle/>
          <a:p>
            <a:r>
              <a:rPr lang="en-GB" sz="2000" dirty="0"/>
              <a:t>Master Program in Data Science and Advanced Analytics 2018/19</a:t>
            </a:r>
            <a:br>
              <a:rPr lang="en-GB" sz="2000" dirty="0"/>
            </a:br>
            <a:br>
              <a:rPr lang="en-GB" sz="2000" dirty="0"/>
            </a:br>
            <a:r>
              <a:rPr lang="en-GB" sz="2800" b="1" dirty="0"/>
              <a:t>Introduction to Programming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342433-6024-8548-A76B-A186D3254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9231" y="2586669"/>
            <a:ext cx="10433538" cy="3616960"/>
          </a:xfrm>
        </p:spPr>
        <p:txBody>
          <a:bodyPr>
            <a:normAutofit fontScale="92500" lnSpcReduction="20000"/>
          </a:bodyPr>
          <a:lstStyle/>
          <a:p>
            <a:r>
              <a:rPr lang="en-GB" sz="3100" b="1" dirty="0" err="1"/>
              <a:t>Spatio</a:t>
            </a:r>
            <a:r>
              <a:rPr lang="en-GB" sz="3100" b="1" dirty="0"/>
              <a:t>-Temporal Analysis of Crime Rates and Housing Prices in London</a:t>
            </a:r>
          </a:p>
          <a:p>
            <a:endParaRPr lang="en-GB" sz="3100" b="1" dirty="0"/>
          </a:p>
          <a:p>
            <a:endParaRPr lang="en-GB" sz="3100" b="1" dirty="0"/>
          </a:p>
          <a:p>
            <a:endParaRPr lang="en-GB" sz="3100" b="1" dirty="0"/>
          </a:p>
          <a:p>
            <a:r>
              <a:rPr lang="en-GB" dirty="0" err="1"/>
              <a:t>Adeoluwa</a:t>
            </a:r>
            <a:r>
              <a:rPr lang="en-GB" dirty="0"/>
              <a:t> Akande – d20170353</a:t>
            </a:r>
          </a:p>
          <a:p>
            <a:r>
              <a:rPr lang="en-GB" dirty="0"/>
              <a:t>Carolina Araújo – m20180262</a:t>
            </a:r>
          </a:p>
          <a:p>
            <a:r>
              <a:rPr lang="en-GB" dirty="0"/>
              <a:t>Julian Kuypers – m20180409</a:t>
            </a:r>
          </a:p>
          <a:p>
            <a:r>
              <a:rPr lang="en-GB" dirty="0"/>
              <a:t>Francisco Freitas – m20170062</a:t>
            </a:r>
            <a:endParaRPr lang="en-US" b="1" dirty="0"/>
          </a:p>
        </p:txBody>
      </p:sp>
      <p:pic>
        <p:nvPicPr>
          <p:cNvPr id="4" name="Picture 2" descr="page1image1772032">
            <a:extLst>
              <a:ext uri="{FF2B5EF4-FFF2-40B4-BE49-F238E27FC236}">
                <a16:creationId xmlns:a16="http://schemas.microsoft.com/office/drawing/2014/main" id="{BEACDAE5-9B15-46E3-98CD-9F80C1355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406769" cy="1457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5209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E5B04-4E46-B845-9540-385DDC70C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Trend in Reported Crimes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D175C5-E27D-A041-989F-5264094C2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538" y="2470602"/>
            <a:ext cx="9203128" cy="287597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55D4622-006D-B948-BED3-7B004787A478}"/>
              </a:ext>
            </a:extLst>
          </p:cNvPr>
          <p:cNvSpPr txBox="1">
            <a:spLocks/>
          </p:cNvSpPr>
          <p:nvPr/>
        </p:nvSpPr>
        <p:spPr>
          <a:xfrm>
            <a:off x="658933" y="3245810"/>
            <a:ext cx="2154605" cy="13255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Higher peaks during summer months and beginning of the new year</a:t>
            </a:r>
          </a:p>
        </p:txBody>
      </p:sp>
    </p:spTree>
    <p:extLst>
      <p:ext uri="{BB962C8B-B14F-4D97-AF65-F5344CB8AC3E}">
        <p14:creationId xmlns:p14="http://schemas.microsoft.com/office/powerpoint/2010/main" val="3242949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933" y="168178"/>
            <a:ext cx="11077135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Housing Analysis – Seasonality of Housing Prices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DC406E-1E61-B649-9593-056AA6FEE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7537" y="2350197"/>
            <a:ext cx="8890000" cy="2908300"/>
          </a:xfrm>
          <a:ln w="47625">
            <a:solidFill>
              <a:schemeClr val="bg1"/>
            </a:solidFill>
          </a:ln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EAB4A1-EAD7-C542-B967-B737531CE266}"/>
              </a:ext>
            </a:extLst>
          </p:cNvPr>
          <p:cNvSpPr txBox="1">
            <a:spLocks/>
          </p:cNvSpPr>
          <p:nvPr/>
        </p:nvSpPr>
        <p:spPr>
          <a:xfrm>
            <a:off x="658933" y="3245810"/>
            <a:ext cx="2154605" cy="13255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Higher peaks during summer months and beginning of the new year</a:t>
            </a:r>
          </a:p>
        </p:txBody>
      </p:sp>
    </p:spTree>
    <p:extLst>
      <p:ext uri="{BB962C8B-B14F-4D97-AF65-F5344CB8AC3E}">
        <p14:creationId xmlns:p14="http://schemas.microsoft.com/office/powerpoint/2010/main" val="2086007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15" y="35514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Housing Analysis – Most Expensive Boroughs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3029C6B-C292-1F4A-89C8-6093AFFDD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1873" y="2016894"/>
            <a:ext cx="8116028" cy="3374223"/>
          </a:xfrm>
          <a:ln w="47625">
            <a:solidFill>
              <a:schemeClr val="bg1"/>
            </a:solidFill>
          </a:ln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C302F1-1799-9549-8906-5D12E5B46A78}"/>
              </a:ext>
            </a:extLst>
          </p:cNvPr>
          <p:cNvSpPr txBox="1">
            <a:spLocks/>
          </p:cNvSpPr>
          <p:nvPr/>
        </p:nvSpPr>
        <p:spPr>
          <a:xfrm>
            <a:off x="587815" y="2230721"/>
            <a:ext cx="3276600" cy="2946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Most Expensive Boroughs: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Kensington &amp; Chelsea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Westminster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Camden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Hammersmith &amp; Fulham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City of London</a:t>
            </a:r>
          </a:p>
        </p:txBody>
      </p:sp>
    </p:spTree>
    <p:extLst>
      <p:ext uri="{BB962C8B-B14F-4D97-AF65-F5344CB8AC3E}">
        <p14:creationId xmlns:p14="http://schemas.microsoft.com/office/powerpoint/2010/main" val="4137385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5392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Spatial Analysis – Housing Prices</a:t>
            </a:r>
          </a:p>
        </p:txBody>
      </p:sp>
      <p:pic>
        <p:nvPicPr>
          <p:cNvPr id="3074" name="Picture 2" descr="https://lh5.googleusercontent.com/m7hzt-C255K1y-kxrvNGB8hBSBh7sepK_Yqtl51Qb84xZk8AnnmsVjXgAwDSq80TB4JCZJffC8BvOWFwtqVo2Lt-BptE12tSTPk9VMMHmuBpF4xCTm_1U9U9uLppNmPURFqhEWab">
            <a:extLst>
              <a:ext uri="{FF2B5EF4-FFF2-40B4-BE49-F238E27FC236}">
                <a16:creationId xmlns:a16="http://schemas.microsoft.com/office/drawing/2014/main" id="{74C6ECA1-3403-4C59-9E37-27EB703501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180" y="1609725"/>
            <a:ext cx="8449639" cy="4883150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565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Spatial Analysis – Crime</a:t>
            </a:r>
          </a:p>
        </p:txBody>
      </p:sp>
      <p:pic>
        <p:nvPicPr>
          <p:cNvPr id="4098" name="Picture 2" descr="https://lh6.googleusercontent.com/ALap7p0xhJ6TgIrL_QDNnSPgt6hBiC5oFxA-rws-rTHFij9k85UkffwDQIyyGeXihlkm81YKCaepCPpIbzqF53pHpkNeBgh5jHIQFSwt3vLIsPuzAIWbhNyVblI0bMUvWWS0y1e9">
            <a:extLst>
              <a:ext uri="{FF2B5EF4-FFF2-40B4-BE49-F238E27FC236}">
                <a16:creationId xmlns:a16="http://schemas.microsoft.com/office/drawing/2014/main" id="{03294EEA-1990-43DD-B547-A427D8B12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7444" y="1763816"/>
            <a:ext cx="7377112" cy="4393112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5654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104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Spatial Analysis – Crime</a:t>
            </a:r>
          </a:p>
        </p:txBody>
      </p:sp>
      <p:pic>
        <p:nvPicPr>
          <p:cNvPr id="5122" name="Picture 2" descr="https://lh6.googleusercontent.com/BkJKftTOhuLuyjBMIeUshb8tut_IWGQgyaJAN8gPflrBbGtZxnN-aWTboJIatiC-IwcujaxqRvwhiemThvVZZVRvYsC83wNVqNVQZgVhab0wCF9p5ms95MMJWOF4_PS8SvlswwGP">
            <a:extLst>
              <a:ext uri="{FF2B5EF4-FFF2-40B4-BE49-F238E27FC236}">
                <a16:creationId xmlns:a16="http://schemas.microsoft.com/office/drawing/2014/main" id="{058A0B1F-C756-4482-8449-865E4D571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1266" y="1523437"/>
            <a:ext cx="7913211" cy="4969438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9862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8177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Prediction Models for Classification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8D09BB8-6977-AE45-B89D-0868BD3D33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2301075"/>
              </p:ext>
            </p:extLst>
          </p:nvPr>
        </p:nvGraphicFramePr>
        <p:xfrm>
          <a:off x="869576" y="2659343"/>
          <a:ext cx="10515600" cy="21234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1335742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58362018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68097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LogLoss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LogLoss (no housing price)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698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Random Forest Classifier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1.44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029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Gradient Boosting Tree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566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K-Nearest Neighbor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245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83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4757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2584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1DB95-3023-4746-81C4-2C83B54C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4766"/>
            <a:ext cx="6913098" cy="376993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Confirmed correlation between housing price and crime rates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Discovered relation between high tourists spots and high crime spots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Could extend our study by comparing poverty rates instead of housing prices</a:t>
            </a:r>
          </a:p>
          <a:p>
            <a:pPr marL="0" indent="0">
              <a:buNone/>
            </a:pPr>
            <a:endParaRPr lang="en-GB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17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1DB95-3023-4746-81C4-2C83B54C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5088"/>
            <a:ext cx="10515600" cy="1393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>
                <a:solidFill>
                  <a:schemeClr val="tx1">
                    <a:lumMod val="95000"/>
                  </a:schemeClr>
                </a:solidFill>
              </a:rPr>
              <a:t>Q&amp;A</a:t>
            </a:r>
          </a:p>
        </p:txBody>
      </p:sp>
      <p:pic>
        <p:nvPicPr>
          <p:cNvPr id="6148" name="Picture 4" descr="Resultado de imagem para london">
            <a:extLst>
              <a:ext uri="{FF2B5EF4-FFF2-40B4-BE49-F238E27FC236}">
                <a16:creationId xmlns:a16="http://schemas.microsoft.com/office/drawing/2014/main" id="{A54AE165-CE32-4D49-908E-9698131A0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012" y="1427267"/>
            <a:ext cx="9227976" cy="4861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8058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1DB95-3023-4746-81C4-2C83B54C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R. Story, Folium: Make Beautiful Maps with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Leaflet.Js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 &amp; Python (2015). 2 </a:t>
            </a:r>
          </a:p>
          <a:p>
            <a:pPr>
              <a:lnSpc>
                <a:spcPct val="20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R. Story, (2013).</a:t>
            </a:r>
          </a:p>
          <a:p>
            <a:pPr>
              <a:lnSpc>
                <a:spcPct val="20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R. Schutt and C. O’Neil, Doing Data Science: Straight Talk from the Frontline (O’Reilly Media, Sebastopol, 2014). </a:t>
            </a:r>
          </a:p>
          <a:p>
            <a:pPr>
              <a:lnSpc>
                <a:spcPct val="20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F.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Pedregosa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G.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Varoquaux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A.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Gramfort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V. Michel, B.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Thirion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O. Grisel, M. Blondel, P.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Prettenhofer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R. Weiss, V.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Dubourg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J.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Vanderplas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A.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Passos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D.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Cournapeau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M.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Brucher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M. Perrot, and E. </a:t>
            </a:r>
            <a:r>
              <a:rPr lang="en-GB" sz="1800" dirty="0" err="1">
                <a:solidFill>
                  <a:schemeClr val="tx1">
                    <a:lumMod val="95000"/>
                  </a:schemeClr>
                </a:solidFill>
              </a:rPr>
              <a:t>Duchesnay</a:t>
            </a: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, J. Mach. Learn. Res. 12, 2825 (2011).</a:t>
            </a:r>
            <a:endParaRPr lang="en-US" sz="180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4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778" y="154745"/>
            <a:ext cx="10515600" cy="100735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Summary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5F089FB-E65B-4F3B-9DFD-02D4D2BE4E48}"/>
              </a:ext>
            </a:extLst>
          </p:cNvPr>
          <p:cNvSpPr/>
          <p:nvPr/>
        </p:nvSpPr>
        <p:spPr>
          <a:xfrm>
            <a:off x="542778" y="928635"/>
            <a:ext cx="3607191" cy="5000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Introduction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The Data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The Dataset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Crime Analysis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Housing Prices Analysis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Spatial Analysis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Prediction Models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Conclusions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GB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7A02F29-B3D7-4A25-92AB-5CDDF94F5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297" y="1025401"/>
            <a:ext cx="6765472" cy="4807197"/>
          </a:xfrm>
          <a:prstGeom prst="rect">
            <a:avLst/>
          </a:prstGeom>
          <a:ln w="4762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56247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778" y="103823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Introduction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5F089FB-E65B-4F3B-9DFD-02D4D2BE4E48}"/>
              </a:ext>
            </a:extLst>
          </p:cNvPr>
          <p:cNvSpPr/>
          <p:nvPr/>
        </p:nvSpPr>
        <p:spPr>
          <a:xfrm>
            <a:off x="542778" y="1759631"/>
            <a:ext cx="3607191" cy="33387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Surge in crime rates since 2016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Analysis of street level crime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Study correlation between crime rates and housing price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Crime prediction exploration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GB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D40801-52A4-7740-A2AA-4E3356677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298" y="703116"/>
            <a:ext cx="6684010" cy="5451763"/>
          </a:xfrm>
          <a:prstGeom prst="rect">
            <a:avLst/>
          </a:prstGeom>
          <a:ln w="4762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813294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00AEA3AC-9EEB-AD4A-BC4C-F2A7532C88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07963" y="-558526"/>
            <a:ext cx="12787533" cy="743059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132" y="196312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The Data </a:t>
            </a:r>
          </a:p>
        </p:txBody>
      </p:sp>
    </p:spTree>
    <p:extLst>
      <p:ext uri="{BB962C8B-B14F-4D97-AF65-F5344CB8AC3E}">
        <p14:creationId xmlns:p14="http://schemas.microsoft.com/office/powerpoint/2010/main" val="91894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196" y="80091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The Dataset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F17974-7B33-1D41-80C4-9DB3D3FE4EFD}"/>
              </a:ext>
            </a:extLst>
          </p:cNvPr>
          <p:cNvSpPr/>
          <p:nvPr/>
        </p:nvSpPr>
        <p:spPr>
          <a:xfrm>
            <a:off x="624196" y="1246507"/>
            <a:ext cx="5471804" cy="5450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Crime ID (</a:t>
            </a:r>
            <a:r>
              <a:rPr lang="en-GB" dirty="0" err="1">
                <a:solidFill>
                  <a:schemeClr val="tx1">
                    <a:lumMod val="95000"/>
                  </a:schemeClr>
                </a:solidFill>
              </a:rPr>
              <a:t>str</a:t>
            </a: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Month (Datetime)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Reported by (</a:t>
            </a:r>
            <a:r>
              <a:rPr lang="en-GB" dirty="0" err="1">
                <a:solidFill>
                  <a:schemeClr val="tx1">
                    <a:lumMod val="95000"/>
                  </a:schemeClr>
                </a:solidFill>
              </a:rPr>
              <a:t>str</a:t>
            </a: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Falls Within (</a:t>
            </a:r>
            <a:r>
              <a:rPr lang="en-GB" dirty="0" err="1">
                <a:solidFill>
                  <a:schemeClr val="tx1">
                    <a:lumMod val="95000"/>
                  </a:schemeClr>
                </a:solidFill>
              </a:rPr>
              <a:t>str</a:t>
            </a: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Longitude (float)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Latitude (float)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Location (</a:t>
            </a:r>
            <a:r>
              <a:rPr lang="en-GB" dirty="0" err="1">
                <a:solidFill>
                  <a:schemeClr val="tx1">
                    <a:lumMod val="95000"/>
                  </a:schemeClr>
                </a:solidFill>
              </a:rPr>
              <a:t>str</a:t>
            </a: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LSOA Code (</a:t>
            </a:r>
            <a:r>
              <a:rPr lang="en-GB" dirty="0" err="1">
                <a:solidFill>
                  <a:schemeClr val="tx1">
                    <a:lumMod val="95000"/>
                  </a:schemeClr>
                </a:solidFill>
              </a:rPr>
              <a:t>str</a:t>
            </a: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LSOA Name (</a:t>
            </a:r>
            <a:r>
              <a:rPr lang="en-GB" dirty="0" err="1">
                <a:solidFill>
                  <a:schemeClr val="tx1">
                    <a:lumMod val="95000"/>
                  </a:schemeClr>
                </a:solidFill>
              </a:rPr>
              <a:t>str</a:t>
            </a: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Crime Type (</a:t>
            </a:r>
            <a:r>
              <a:rPr lang="en-GB" dirty="0" err="1">
                <a:solidFill>
                  <a:schemeClr val="tx1">
                    <a:lumMod val="95000"/>
                  </a:schemeClr>
                </a:solidFill>
              </a:rPr>
              <a:t>str</a:t>
            </a: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Context (</a:t>
            </a:r>
            <a:r>
              <a:rPr lang="en-GB" dirty="0" err="1">
                <a:solidFill>
                  <a:schemeClr val="tx1">
                    <a:lumMod val="95000"/>
                  </a:schemeClr>
                </a:solidFill>
              </a:rPr>
              <a:t>str</a:t>
            </a: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Last Outcome Category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Borough Average Housing Price (float)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ECA824-02CD-2B49-A3E7-347663BD4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8778" y="2540781"/>
            <a:ext cx="7744832" cy="177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68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1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1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1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9" dur="1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343434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" presetID="2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1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1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1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14" dur="1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343434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5" presetID="2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6" dur="1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7" dur="1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1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19" dur="1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343434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" presetID="2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1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1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3" dur="1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4" dur="1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343434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2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1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7" dur="1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8" dur="1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9" dur="1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3434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85" y="29478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Crime Analysis – Most Common Crimes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1DB95-3023-4746-81C4-2C83B54C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385" y="1903911"/>
            <a:ext cx="3705665" cy="3050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Top 5 Crimes: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Anti Social Behaviour 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Violence and Sexual Offenses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Vehicle Crimes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Burglary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Criminal Damage and Arson</a:t>
            </a:r>
            <a:endParaRPr lang="en-US" sz="1800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8FF901-0699-D54D-B911-4CB7E2000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287" y="1762129"/>
            <a:ext cx="7655663" cy="3333742"/>
          </a:xfrm>
          <a:prstGeom prst="rect">
            <a:avLst/>
          </a:prstGeom>
          <a:ln w="4762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471661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4" y="224448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Crime Analysis – Seasonality of Crime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2691DE8-25D0-1349-B6DF-A103F953F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7261" y="2227384"/>
            <a:ext cx="8325785" cy="2890237"/>
          </a:xfrm>
          <a:ln w="47625">
            <a:solidFill>
              <a:schemeClr val="bg1"/>
            </a:solidFill>
          </a:ln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54DFFBB-DDD2-064A-B4B8-01D3AA691DDC}"/>
              </a:ext>
            </a:extLst>
          </p:cNvPr>
          <p:cNvSpPr txBox="1">
            <a:spLocks/>
          </p:cNvSpPr>
          <p:nvPr/>
        </p:nvSpPr>
        <p:spPr>
          <a:xfrm>
            <a:off x="124210" y="2199216"/>
            <a:ext cx="2997646" cy="2946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Higher Anti-Social Behaviour during summer months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Other crimes do not follow a particular seasonal patterns</a:t>
            </a:r>
          </a:p>
        </p:txBody>
      </p:sp>
    </p:spTree>
    <p:extLst>
      <p:ext uri="{BB962C8B-B14F-4D97-AF65-F5344CB8AC3E}">
        <p14:creationId xmlns:p14="http://schemas.microsoft.com/office/powerpoint/2010/main" val="589019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687" y="25987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Crime Analysis – High Crime-Rate Boroughs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1DB95-3023-4746-81C4-2C83B54C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687" y="1955713"/>
            <a:ext cx="3276600" cy="29465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Top 5 Crime Boroughs: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Westminster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Tower Hamlets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Lambeth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Camden</a:t>
            </a:r>
          </a:p>
          <a:p>
            <a:pPr lvl="1">
              <a:lnSpc>
                <a:spcPct val="150000"/>
              </a:lnSpc>
            </a:pPr>
            <a:r>
              <a:rPr lang="en-GB" sz="1800" dirty="0">
                <a:solidFill>
                  <a:schemeClr val="tx1">
                    <a:lumMod val="95000"/>
                  </a:schemeClr>
                </a:solidFill>
              </a:rPr>
              <a:t>Newham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898FCF-0B4D-FE4F-B720-E0E60DC90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842" y="1841666"/>
            <a:ext cx="8013471" cy="3174666"/>
          </a:xfrm>
          <a:prstGeom prst="rect">
            <a:avLst/>
          </a:prstGeom>
          <a:ln w="4762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17945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8834-C992-BE42-BE02-BA3A54A5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687" y="25987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1">
                    <a:lumMod val="95000"/>
                  </a:schemeClr>
                </a:solidFill>
              </a:rPr>
              <a:t>Crime Analysis – Types of Crime per Borough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08788D-042D-284F-867D-BF53063C4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74" y="1585433"/>
            <a:ext cx="8126452" cy="3899386"/>
          </a:xfrm>
          <a:prstGeom prst="rect">
            <a:avLst/>
          </a:prstGeom>
          <a:ln w="4762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402700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471</Words>
  <Application>Microsoft Macintosh PowerPoint</Application>
  <PresentationFormat>Widescreen</PresentationFormat>
  <Paragraphs>95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Master Program in Data Science and Advanced Analytics 2018/19  Introduction to Programming</vt:lpstr>
      <vt:lpstr>Summary</vt:lpstr>
      <vt:lpstr>Introduction</vt:lpstr>
      <vt:lpstr>The Data </vt:lpstr>
      <vt:lpstr>The Dataset </vt:lpstr>
      <vt:lpstr>Crime Analysis – Most Common Crimes</vt:lpstr>
      <vt:lpstr>Crime Analysis – Seasonality of Crime</vt:lpstr>
      <vt:lpstr>Crime Analysis – High Crime-Rate Boroughs</vt:lpstr>
      <vt:lpstr>Crime Analysis – Types of Crime per Borough</vt:lpstr>
      <vt:lpstr>Monthly Trend in Reported Crimes</vt:lpstr>
      <vt:lpstr>Housing Analysis – Seasonality of Housing Prices</vt:lpstr>
      <vt:lpstr>Housing Analysis – Most Expensive Boroughs</vt:lpstr>
      <vt:lpstr>Spatial Analysis – Housing Prices</vt:lpstr>
      <vt:lpstr>Spatial Analysis – Crime</vt:lpstr>
      <vt:lpstr>Spatial Analysis – Crime</vt:lpstr>
      <vt:lpstr>Prediction Models for Classification</vt:lpstr>
      <vt:lpstr>Conclusion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 Kuypers</dc:creator>
  <cp:lastModifiedBy>Microsoft Office User</cp:lastModifiedBy>
  <cp:revision>29</cp:revision>
  <dcterms:created xsi:type="dcterms:W3CDTF">2018-12-14T11:49:10Z</dcterms:created>
  <dcterms:modified xsi:type="dcterms:W3CDTF">2018-12-16T22:15:11Z</dcterms:modified>
</cp:coreProperties>
</file>

<file path=docProps/thumbnail.jpeg>
</file>